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95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9D3C2-1E4B-42EF-8312-F05E0F07CA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69091CD-BA27-4381-AD57-02C4D977E2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A5F2E20-D1BA-4DF9-83E3-4EA33F4F3C49}"/>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5" name="Footer Placeholder 4">
            <a:extLst>
              <a:ext uri="{FF2B5EF4-FFF2-40B4-BE49-F238E27FC236}">
                <a16:creationId xmlns:a16="http://schemas.microsoft.com/office/drawing/2014/main" id="{34AAB026-1826-4B70-87A4-B7ED194855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8CE68C-6BAA-41CF-A4DB-4E6AA7BD4E11}"/>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877615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40734-0F86-4D86-8125-EED8D922A3B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72C3CDA-E3AB-4EAB-988D-7B7B412BC7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59E8904-A1BC-4D7C-AC70-64D5D20129A3}"/>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5" name="Footer Placeholder 4">
            <a:extLst>
              <a:ext uri="{FF2B5EF4-FFF2-40B4-BE49-F238E27FC236}">
                <a16:creationId xmlns:a16="http://schemas.microsoft.com/office/drawing/2014/main" id="{09554011-DBD6-4011-944E-CCCA66D780F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F13DAF-2ABD-42F2-A0C4-AAFB6E66320D}"/>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4171501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101A74-6B15-4108-B26A-E8140BA02AA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05FBC7A-37BE-47E2-A40D-81E85ED88F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1C800E-A484-4438-A8F3-F9136FA977CD}"/>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5" name="Footer Placeholder 4">
            <a:extLst>
              <a:ext uri="{FF2B5EF4-FFF2-40B4-BE49-F238E27FC236}">
                <a16:creationId xmlns:a16="http://schemas.microsoft.com/office/drawing/2014/main" id="{399F990E-FEC7-4CA3-B080-AD96570699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F87458F-AF26-4FFA-9E39-87BDA562294D}"/>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1880817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58774-5DBF-4F4C-86BE-DD225C5E8E4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0EBA7FD-20B1-429D-BDDE-CE8780D5010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2DA524-5FF0-4362-8F31-018D6A1904AD}"/>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5" name="Footer Placeholder 4">
            <a:extLst>
              <a:ext uri="{FF2B5EF4-FFF2-40B4-BE49-F238E27FC236}">
                <a16:creationId xmlns:a16="http://schemas.microsoft.com/office/drawing/2014/main" id="{1931E3AE-0A37-4DAB-BC70-A3DA778E8A3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5C9A80-3C7D-4539-B16D-68C3BE210070}"/>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1538208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A86E5-C145-4AA2-B3F8-8C4AC771EB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8DB701D-D0B1-49F9-8773-89C6EE2E20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5F3089-CC17-47C3-8A67-F47519C3DBA1}"/>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5" name="Footer Placeholder 4">
            <a:extLst>
              <a:ext uri="{FF2B5EF4-FFF2-40B4-BE49-F238E27FC236}">
                <a16:creationId xmlns:a16="http://schemas.microsoft.com/office/drawing/2014/main" id="{C976F85B-7CDD-41B0-BD4F-FBEA6BE342C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D34B91-8046-4B79-9E4F-102FE34BFEDC}"/>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356428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74FD6-C25D-42A6-B648-EADA05C6419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13E2370-46E2-4C81-965B-AA06E4E531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DF0C62B-566C-4A82-957D-1FB8DE3A94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A1E0491-6772-49CD-99E3-E62A50CCB0EC}"/>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6" name="Footer Placeholder 5">
            <a:extLst>
              <a:ext uri="{FF2B5EF4-FFF2-40B4-BE49-F238E27FC236}">
                <a16:creationId xmlns:a16="http://schemas.microsoft.com/office/drawing/2014/main" id="{AA3B0D44-70DB-4056-90C3-80C9879313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684C2D8-B415-4582-91F2-0B95F563C256}"/>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3574889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A6D66-ADCD-463D-BF3C-926FAEBC3AA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9690915-1940-41D1-A4AF-1D7824A2E4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C768EF-C44B-41EF-B3FD-5007318325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2C0C9F4-C503-4D41-B5A0-3812F4F022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8338F8-7224-42A8-B3FB-D056D0666D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B62E013-E33D-41ED-A33A-FC12B9B39B41}"/>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8" name="Footer Placeholder 7">
            <a:extLst>
              <a:ext uri="{FF2B5EF4-FFF2-40B4-BE49-F238E27FC236}">
                <a16:creationId xmlns:a16="http://schemas.microsoft.com/office/drawing/2014/main" id="{C85E2A6F-721D-48F2-9A5F-2DD91C15AD7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8A9475A-CA5D-46B4-91F6-5A689E7364E1}"/>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2310831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6A10-23DD-4311-B7A2-43B3047D50E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0EDFA6E-2925-4318-B524-AD033019CE3F}"/>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4" name="Footer Placeholder 3">
            <a:extLst>
              <a:ext uri="{FF2B5EF4-FFF2-40B4-BE49-F238E27FC236}">
                <a16:creationId xmlns:a16="http://schemas.microsoft.com/office/drawing/2014/main" id="{5ED10714-76F1-44CA-A439-7BF010D9DCF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F342D0B-95E2-4347-ADFE-EBED4474813F}"/>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2384650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B9A3FE-A703-49D0-BCC7-12E323B35F4C}"/>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3" name="Footer Placeholder 2">
            <a:extLst>
              <a:ext uri="{FF2B5EF4-FFF2-40B4-BE49-F238E27FC236}">
                <a16:creationId xmlns:a16="http://schemas.microsoft.com/office/drawing/2014/main" id="{457175B7-37C3-48EF-A1E0-EA9CF722D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80E1BEC-1A17-410A-A03E-15AA480966A2}"/>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2190833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F509B-B6CE-463A-AF22-50D612E4E3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A00FEF4-7E36-4244-A81F-055123954F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BF67411-191C-4936-8DC6-722012F8C1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5176C0-5FC3-40D8-BC06-CBC2689D1188}"/>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6" name="Footer Placeholder 5">
            <a:extLst>
              <a:ext uri="{FF2B5EF4-FFF2-40B4-BE49-F238E27FC236}">
                <a16:creationId xmlns:a16="http://schemas.microsoft.com/office/drawing/2014/main" id="{EA72832F-9C50-4016-A0E1-F78A39B53E4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8C50B13-C5E2-4BB9-BE45-1144C83655E6}"/>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3099974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E3B31-B9D5-485F-A84E-E6699E47A4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4E1D18C-5FF6-487B-98B2-18E053359E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83F1249-B715-42CC-BD99-A0AA9F03F7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B24D7A-EAD8-4B4F-B381-C8B9F4D403BB}"/>
              </a:ext>
            </a:extLst>
          </p:cNvPr>
          <p:cNvSpPr>
            <a:spLocks noGrp="1"/>
          </p:cNvSpPr>
          <p:nvPr>
            <p:ph type="dt" sz="half" idx="10"/>
          </p:nvPr>
        </p:nvSpPr>
        <p:spPr/>
        <p:txBody>
          <a:bodyPr/>
          <a:lstStyle/>
          <a:p>
            <a:fld id="{C92CF074-0201-49B1-8947-C413E20F4ED9}" type="datetimeFigureOut">
              <a:rPr lang="en-IN" smtClean="0"/>
              <a:t>08-12-2020</a:t>
            </a:fld>
            <a:endParaRPr lang="en-IN"/>
          </a:p>
        </p:txBody>
      </p:sp>
      <p:sp>
        <p:nvSpPr>
          <p:cNvPr id="6" name="Footer Placeholder 5">
            <a:extLst>
              <a:ext uri="{FF2B5EF4-FFF2-40B4-BE49-F238E27FC236}">
                <a16:creationId xmlns:a16="http://schemas.microsoft.com/office/drawing/2014/main" id="{1EFCB3BA-D14A-413A-82C9-43731FCDE75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C19E109-A9A8-44C8-916B-3356F0CC542E}"/>
              </a:ext>
            </a:extLst>
          </p:cNvPr>
          <p:cNvSpPr>
            <a:spLocks noGrp="1"/>
          </p:cNvSpPr>
          <p:nvPr>
            <p:ph type="sldNum" sz="quarter" idx="12"/>
          </p:nvPr>
        </p:nvSpPr>
        <p:spPr/>
        <p:txBody>
          <a:bodyPr/>
          <a:lstStyle/>
          <a:p>
            <a:fld id="{AF1B71A3-EE86-430C-9DC3-6CF8A8A95639}" type="slidenum">
              <a:rPr lang="en-IN" smtClean="0"/>
              <a:t>‹#›</a:t>
            </a:fld>
            <a:endParaRPr lang="en-IN"/>
          </a:p>
        </p:txBody>
      </p:sp>
    </p:spTree>
    <p:extLst>
      <p:ext uri="{BB962C8B-B14F-4D97-AF65-F5344CB8AC3E}">
        <p14:creationId xmlns:p14="http://schemas.microsoft.com/office/powerpoint/2010/main" val="3751641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28E84B-CBD9-4C90-9761-6190F2874E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6CDDC4B-FAEF-4007-B7C1-F03604AFD2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1121CC-BFB2-4B81-ACEF-687861F5AF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2CF074-0201-49B1-8947-C413E20F4ED9}" type="datetimeFigureOut">
              <a:rPr lang="en-IN" smtClean="0"/>
              <a:t>08-12-2020</a:t>
            </a:fld>
            <a:endParaRPr lang="en-IN"/>
          </a:p>
        </p:txBody>
      </p:sp>
      <p:sp>
        <p:nvSpPr>
          <p:cNvPr id="5" name="Footer Placeholder 4">
            <a:extLst>
              <a:ext uri="{FF2B5EF4-FFF2-40B4-BE49-F238E27FC236}">
                <a16:creationId xmlns:a16="http://schemas.microsoft.com/office/drawing/2014/main" id="{9888011C-AE36-4D93-BA8C-A1428C1F0D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28085AC-5494-458F-A198-CEAAB8CDF0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1B71A3-EE86-430C-9DC3-6CF8A8A95639}" type="slidenum">
              <a:rPr lang="en-IN" smtClean="0"/>
              <a:t>‹#›</a:t>
            </a:fld>
            <a:endParaRPr lang="en-IN"/>
          </a:p>
        </p:txBody>
      </p:sp>
    </p:spTree>
    <p:extLst>
      <p:ext uri="{BB962C8B-B14F-4D97-AF65-F5344CB8AC3E}">
        <p14:creationId xmlns:p14="http://schemas.microsoft.com/office/powerpoint/2010/main" val="37629664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2" Type="http://schemas.openxmlformats.org/officeDocument/2006/relationships/hyperlink" Target="https://www.kaggle.com/smid80/coronavirus-covid19-tweets-early-apri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67DED26-5CB2-4365-A1E5-EB375AE19434}"/>
              </a:ext>
            </a:extLst>
          </p:cNvPr>
          <p:cNvSpPr txBox="1"/>
          <p:nvPr/>
        </p:nvSpPr>
        <p:spPr>
          <a:xfrm>
            <a:off x="946879" y="704538"/>
            <a:ext cx="10298242" cy="8679299"/>
          </a:xfrm>
          <a:prstGeom prst="rect">
            <a:avLst/>
          </a:prstGeom>
          <a:noFill/>
        </p:spPr>
        <p:txBody>
          <a:bodyPr wrap="square" rtlCol="0">
            <a:spAutoFit/>
          </a:bodyPr>
          <a:lstStyle/>
          <a:p>
            <a:pPr algn="ctr"/>
            <a:r>
              <a:rPr lang="en-US" dirty="0"/>
              <a:t> </a:t>
            </a:r>
            <a:r>
              <a:rPr lang="en-US" sz="4400" b="1" dirty="0"/>
              <a:t>Big Data Project</a:t>
            </a:r>
            <a:endParaRPr lang="en-US" sz="4400" b="1" dirty="0">
              <a:effectLst/>
            </a:endParaRPr>
          </a:p>
          <a:p>
            <a:pPr algn="ctr"/>
            <a:r>
              <a:rPr lang="en-US" sz="4400" b="1" dirty="0"/>
              <a:t> Covid-19 Tweets Sentimental Analysis</a:t>
            </a:r>
            <a:endParaRPr lang="en-US" sz="4400" b="1" dirty="0">
              <a:effectLst/>
            </a:endParaRPr>
          </a:p>
          <a:p>
            <a:br>
              <a:rPr lang="en-US" dirty="0"/>
            </a:br>
            <a:endParaRPr lang="en-US" dirty="0"/>
          </a:p>
          <a:p>
            <a:endParaRPr lang="en-US" dirty="0"/>
          </a:p>
          <a:p>
            <a:pPr>
              <a:lnSpc>
                <a:spcPct val="200000"/>
              </a:lnSpc>
            </a:pPr>
            <a:r>
              <a:rPr lang="en-IN" sz="2400" dirty="0" err="1"/>
              <a:t>Antarjita</a:t>
            </a:r>
            <a:r>
              <a:rPr lang="en-IN" sz="2400" dirty="0"/>
              <a:t> Mandal                              Nayana CS Reddy                          Sana Rahman</a:t>
            </a:r>
            <a:endParaRPr lang="en-IN" sz="2400" b="0" dirty="0">
              <a:effectLst/>
            </a:endParaRPr>
          </a:p>
          <a:p>
            <a:pPr>
              <a:lnSpc>
                <a:spcPct val="200000"/>
              </a:lnSpc>
            </a:pPr>
            <a:r>
              <a:rPr lang="en-IN" sz="2400" dirty="0"/>
              <a:t>      </a:t>
            </a:r>
            <a:r>
              <a:rPr lang="en-IN" sz="2400" dirty="0" err="1"/>
              <a:t>Section:D</a:t>
            </a:r>
            <a:r>
              <a:rPr lang="en-IN" sz="2400" dirty="0"/>
              <a:t>                                           </a:t>
            </a:r>
            <a:r>
              <a:rPr lang="en-IN" sz="2400" dirty="0" err="1"/>
              <a:t>Section:E</a:t>
            </a:r>
            <a:r>
              <a:rPr lang="en-IN" sz="2400" dirty="0"/>
              <a:t>                                      </a:t>
            </a:r>
            <a:r>
              <a:rPr lang="en-IN" sz="2400" dirty="0" err="1"/>
              <a:t>Section:D</a:t>
            </a:r>
            <a:endParaRPr lang="en-IN" sz="2400" dirty="0"/>
          </a:p>
          <a:p>
            <a:pPr>
              <a:lnSpc>
                <a:spcPct val="200000"/>
              </a:lnSpc>
            </a:pPr>
            <a:r>
              <a:rPr lang="en-IN" sz="2400" dirty="0"/>
              <a:t>SRN:PES2201800409                    SRN:PES2201800510              SRN:PES2201800665</a:t>
            </a:r>
            <a:endParaRPr lang="en-IN" sz="2400" b="0" dirty="0">
              <a:effectLst/>
            </a:endParaRPr>
          </a:p>
          <a:p>
            <a:br>
              <a:rPr lang="en-IN" sz="2400" dirty="0"/>
            </a:br>
            <a:endParaRPr lang="en-IN" sz="2400" b="0" dirty="0">
              <a:effectLst/>
            </a:endParaRPr>
          </a:p>
          <a:p>
            <a:br>
              <a:rPr lang="en-IN" sz="2000" dirty="0"/>
            </a:br>
            <a:endParaRPr lang="en-IN" sz="2000" b="0" dirty="0">
              <a:effectLst/>
            </a:endParaRPr>
          </a:p>
          <a:p>
            <a:br>
              <a:rPr lang="en-IN" sz="2000" dirty="0"/>
            </a:br>
            <a:endParaRPr lang="en-IN" sz="2000" b="0" dirty="0">
              <a:effectLst/>
            </a:endParaRPr>
          </a:p>
          <a:p>
            <a:br>
              <a:rPr lang="en-IN" dirty="0"/>
            </a:br>
            <a:br>
              <a:rPr lang="en-IN" b="0" dirty="0">
                <a:effectLst/>
              </a:rPr>
            </a:br>
            <a:endParaRPr lang="en-US" dirty="0"/>
          </a:p>
          <a:p>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2454457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C099A54-6E81-4E22-BA78-4A6B51451743}"/>
              </a:ext>
            </a:extLst>
          </p:cNvPr>
          <p:cNvSpPr/>
          <p:nvPr/>
        </p:nvSpPr>
        <p:spPr>
          <a:xfrm>
            <a:off x="229849" y="381851"/>
            <a:ext cx="11597390" cy="2308324"/>
          </a:xfrm>
          <a:prstGeom prst="rect">
            <a:avLst/>
          </a:prstGeom>
        </p:spPr>
        <p:txBody>
          <a:bodyPr wrap="square">
            <a:spAutoFit/>
          </a:bodyPr>
          <a:lstStyle/>
          <a:p>
            <a:pPr marL="457200"/>
            <a:r>
              <a:rPr lang="en-US" sz="2400" dirty="0">
                <a:solidFill>
                  <a:srgbClr val="000000"/>
                </a:solidFill>
                <a:latin typeface="Playfair Display"/>
              </a:rPr>
              <a:t>select avg(</a:t>
            </a:r>
            <a:r>
              <a:rPr lang="en-US" sz="2400" dirty="0" err="1">
                <a:solidFill>
                  <a:srgbClr val="000000"/>
                </a:solidFill>
                <a:latin typeface="Playfair Display"/>
              </a:rPr>
              <a:t>retweet_count</a:t>
            </a:r>
            <a:r>
              <a:rPr lang="en-US" sz="2400" dirty="0">
                <a:solidFill>
                  <a:srgbClr val="000000"/>
                </a:solidFill>
                <a:latin typeface="Playfair Display"/>
              </a:rPr>
              <a:t>) from one where(</a:t>
            </a:r>
            <a:r>
              <a:rPr lang="en-US" sz="2400" dirty="0" err="1">
                <a:solidFill>
                  <a:srgbClr val="000000"/>
                </a:solidFill>
                <a:latin typeface="Playfair Display"/>
              </a:rPr>
              <a:t>lang</a:t>
            </a:r>
            <a:r>
              <a:rPr lang="en-US" sz="2400" dirty="0">
                <a:solidFill>
                  <a:srgbClr val="000000"/>
                </a:solidFill>
                <a:latin typeface="Playfair Display"/>
              </a:rPr>
              <a:t>=’</a:t>
            </a:r>
            <a:r>
              <a:rPr lang="en-US" sz="2400" dirty="0" err="1">
                <a:solidFill>
                  <a:srgbClr val="000000"/>
                </a:solidFill>
                <a:latin typeface="Playfair Display"/>
              </a:rPr>
              <a:t>en</a:t>
            </a:r>
            <a:r>
              <a:rPr lang="en-US" sz="2400" dirty="0">
                <a:solidFill>
                  <a:srgbClr val="000000"/>
                </a:solidFill>
                <a:latin typeface="Playfair Display"/>
              </a:rPr>
              <a:t>’);</a:t>
            </a:r>
            <a:endParaRPr lang="en-US" sz="2400" b="0" dirty="0">
              <a:effectLst/>
            </a:endParaRPr>
          </a:p>
          <a:p>
            <a:pPr marL="457200"/>
            <a:r>
              <a:rPr lang="en-US" sz="2400" dirty="0">
                <a:solidFill>
                  <a:srgbClr val="000000"/>
                </a:solidFill>
                <a:latin typeface="Playfair Display"/>
              </a:rPr>
              <a:t>This query gives the average number of retweets per tweet written in </a:t>
            </a:r>
            <a:r>
              <a:rPr lang="en-US" sz="2400" dirty="0" err="1">
                <a:solidFill>
                  <a:srgbClr val="000000"/>
                </a:solidFill>
                <a:latin typeface="Playfair Display"/>
              </a:rPr>
              <a:t>english</a:t>
            </a:r>
            <a:r>
              <a:rPr lang="en-US" sz="2400" dirty="0">
                <a:solidFill>
                  <a:srgbClr val="000000"/>
                </a:solidFill>
                <a:latin typeface="Playfair Display"/>
              </a:rPr>
              <a:t>. </a:t>
            </a:r>
          </a:p>
          <a:p>
            <a:pPr marL="457200"/>
            <a:endParaRPr lang="en-US" sz="2400" b="0" dirty="0">
              <a:solidFill>
                <a:srgbClr val="000000"/>
              </a:solidFill>
              <a:effectLst/>
              <a:latin typeface="Playfair Display"/>
            </a:endParaRPr>
          </a:p>
          <a:p>
            <a:pPr marL="457200"/>
            <a:endParaRPr lang="en-US" sz="2400" b="0" dirty="0">
              <a:effectLst/>
            </a:endParaRPr>
          </a:p>
          <a:p>
            <a:br>
              <a:rPr lang="en-US" sz="2400" dirty="0"/>
            </a:br>
            <a:endParaRPr lang="en-IN" sz="2400" dirty="0"/>
          </a:p>
        </p:txBody>
      </p:sp>
      <p:pic>
        <p:nvPicPr>
          <p:cNvPr id="8194" name="Picture 2">
            <a:extLst>
              <a:ext uri="{FF2B5EF4-FFF2-40B4-BE49-F238E27FC236}">
                <a16:creationId xmlns:a16="http://schemas.microsoft.com/office/drawing/2014/main" id="{6DBA6710-A183-45D3-9152-509B15A23D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5832" y="1185224"/>
            <a:ext cx="6479231" cy="3281149"/>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201571DF-09C8-4825-A4A8-D2B318F2A5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647" y="4667888"/>
            <a:ext cx="5943600" cy="2009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8001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A060913-6ECB-4795-891E-590EA335A3A0}"/>
              </a:ext>
            </a:extLst>
          </p:cNvPr>
          <p:cNvSpPr txBox="1"/>
          <p:nvPr/>
        </p:nvSpPr>
        <p:spPr>
          <a:xfrm>
            <a:off x="329784" y="404734"/>
            <a:ext cx="11497455" cy="1569660"/>
          </a:xfrm>
          <a:prstGeom prst="rect">
            <a:avLst/>
          </a:prstGeom>
          <a:noFill/>
        </p:spPr>
        <p:txBody>
          <a:bodyPr wrap="square" rtlCol="0">
            <a:spAutoFit/>
          </a:bodyPr>
          <a:lstStyle/>
          <a:p>
            <a:r>
              <a:rPr lang="en-US" sz="2400" dirty="0"/>
              <a:t>select avg(</a:t>
            </a:r>
            <a:r>
              <a:rPr lang="en-US" sz="2400" dirty="0" err="1"/>
              <a:t>retweet_count</a:t>
            </a:r>
            <a:r>
              <a:rPr lang="en-US" sz="2400" dirty="0"/>
              <a:t>) from one where(</a:t>
            </a:r>
            <a:r>
              <a:rPr lang="en-US" sz="2400" dirty="0" err="1"/>
              <a:t>lang</a:t>
            </a:r>
            <a:r>
              <a:rPr lang="en-US" sz="2400" dirty="0"/>
              <a:t>=’es’)</a:t>
            </a:r>
            <a:endParaRPr lang="en-US" sz="2400" b="0" dirty="0">
              <a:effectLst/>
            </a:endParaRPr>
          </a:p>
          <a:p>
            <a:r>
              <a:rPr lang="en-US" sz="2400" dirty="0"/>
              <a:t>This gives the average number of retweets of tweets written in </a:t>
            </a:r>
            <a:r>
              <a:rPr lang="en-US" sz="2400" dirty="0" err="1"/>
              <a:t>español</a:t>
            </a:r>
            <a:endParaRPr lang="en-US" sz="2400" b="0" dirty="0">
              <a:effectLst/>
            </a:endParaRPr>
          </a:p>
          <a:p>
            <a:br>
              <a:rPr lang="en-US" sz="2400" dirty="0"/>
            </a:br>
            <a:endParaRPr lang="en-IN" sz="2400" dirty="0"/>
          </a:p>
        </p:txBody>
      </p:sp>
      <p:pic>
        <p:nvPicPr>
          <p:cNvPr id="9218" name="Picture 2">
            <a:extLst>
              <a:ext uri="{FF2B5EF4-FFF2-40B4-BE49-F238E27FC236}">
                <a16:creationId xmlns:a16="http://schemas.microsoft.com/office/drawing/2014/main" id="{5B137957-E381-4787-875D-5697F3C3E0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921" y="1276117"/>
            <a:ext cx="6364573" cy="3294482"/>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8877D9E8-62CF-4D83-8053-5EA33850D0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2547" y="2923358"/>
            <a:ext cx="5943600" cy="22193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B2F6BEF-3FB8-40F5-BB65-83662011039F}"/>
              </a:ext>
            </a:extLst>
          </p:cNvPr>
          <p:cNvSpPr txBox="1"/>
          <p:nvPr/>
        </p:nvSpPr>
        <p:spPr>
          <a:xfrm>
            <a:off x="479684" y="5186597"/>
            <a:ext cx="9188971" cy="2031325"/>
          </a:xfrm>
          <a:prstGeom prst="rect">
            <a:avLst/>
          </a:prstGeom>
          <a:noFill/>
        </p:spPr>
        <p:txBody>
          <a:bodyPr wrap="square" rtlCol="0">
            <a:spAutoFit/>
          </a:bodyPr>
          <a:lstStyle/>
          <a:p>
            <a:r>
              <a:rPr lang="en-US"/>
              <a:t>Surprisingly, according to the last two queries, the average number of retweets in español (3.8269) is greater than the average number of retweets in english (2.399).</a:t>
            </a:r>
            <a:endParaRPr lang="en-US" b="0">
              <a:effectLst/>
            </a:endParaRPr>
          </a:p>
          <a:p>
            <a:r>
              <a:rPr lang="en-US"/>
              <a:t>This could probably be because English is more popular than español. Most people use English to tweet (i.e, even people who don’t have many followers, and hence lesser retweets). This might have brought down the average retweet_count.</a:t>
            </a:r>
            <a:endParaRPr lang="en-US" b="0">
              <a:effectLst/>
            </a:endParaRPr>
          </a:p>
          <a:p>
            <a:br>
              <a:rPr lang="en-US"/>
            </a:br>
            <a:endParaRPr lang="en-IN" dirty="0"/>
          </a:p>
        </p:txBody>
      </p:sp>
    </p:spTree>
    <p:extLst>
      <p:ext uri="{BB962C8B-B14F-4D97-AF65-F5344CB8AC3E}">
        <p14:creationId xmlns:p14="http://schemas.microsoft.com/office/powerpoint/2010/main" val="951765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6D0ECD55-B805-40F1-A827-6A1A5FB144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5970" y="257330"/>
            <a:ext cx="7114082" cy="346583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ED7909E-7BA9-4BCF-92D0-A3D667D95F19}"/>
              </a:ext>
            </a:extLst>
          </p:cNvPr>
          <p:cNvSpPr/>
          <p:nvPr/>
        </p:nvSpPr>
        <p:spPr>
          <a:xfrm>
            <a:off x="665813" y="4383587"/>
            <a:ext cx="3047757" cy="369332"/>
          </a:xfrm>
          <a:prstGeom prst="rect">
            <a:avLst/>
          </a:prstGeom>
        </p:spPr>
        <p:txBody>
          <a:bodyPr wrap="none">
            <a:spAutoFit/>
          </a:bodyPr>
          <a:lstStyle/>
          <a:p>
            <a:pPr marL="457200" fontAlgn="base">
              <a:spcBef>
                <a:spcPts val="1600"/>
              </a:spcBef>
              <a:spcAft>
                <a:spcPts val="400"/>
              </a:spcAft>
              <a:buFont typeface="Arial" panose="020B0604020202020204" pitchFamily="34" charset="0"/>
              <a:buChar char="•"/>
            </a:pPr>
            <a:r>
              <a:rPr lang="en-IN" dirty="0">
                <a:solidFill>
                  <a:srgbClr val="434343"/>
                </a:solidFill>
                <a:latin typeface="Arial" panose="020B0604020202020204" pitchFamily="34" charset="0"/>
              </a:rPr>
              <a:t>Top 5 </a:t>
            </a:r>
            <a:r>
              <a:rPr lang="en-IN" dirty="0" err="1">
                <a:solidFill>
                  <a:srgbClr val="434343"/>
                </a:solidFill>
                <a:latin typeface="Arial" panose="020B0604020202020204" pitchFamily="34" charset="0"/>
              </a:rPr>
              <a:t>FavouriteTweets</a:t>
            </a:r>
            <a:endParaRPr lang="en-IN" b="1" dirty="0">
              <a:solidFill>
                <a:srgbClr val="434343"/>
              </a:solidFill>
              <a:latin typeface="Arial" panose="020B0604020202020204" pitchFamily="34" charset="0"/>
            </a:endParaRPr>
          </a:p>
        </p:txBody>
      </p:sp>
      <p:pic>
        <p:nvPicPr>
          <p:cNvPr id="10244" name="Picture 4">
            <a:extLst>
              <a:ext uri="{FF2B5EF4-FFF2-40B4-BE49-F238E27FC236}">
                <a16:creationId xmlns:a16="http://schemas.microsoft.com/office/drawing/2014/main" id="{C33F7486-0439-40D7-ABE0-D8BBADC338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53393" y="3723165"/>
            <a:ext cx="6446264" cy="27375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9951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038B2E-DEB1-4086-82AD-FD7BFC8B09B5}"/>
              </a:ext>
            </a:extLst>
          </p:cNvPr>
          <p:cNvSpPr/>
          <p:nvPr/>
        </p:nvSpPr>
        <p:spPr>
          <a:xfrm>
            <a:off x="427627" y="261291"/>
            <a:ext cx="2765277" cy="369332"/>
          </a:xfrm>
          <a:prstGeom prst="rect">
            <a:avLst/>
          </a:prstGeom>
        </p:spPr>
        <p:txBody>
          <a:bodyPr wrap="square">
            <a:spAutoFit/>
          </a:bodyPr>
          <a:lstStyle/>
          <a:p>
            <a:pPr marL="457200" fontAlgn="base">
              <a:spcBef>
                <a:spcPts val="1600"/>
              </a:spcBef>
              <a:spcAft>
                <a:spcPts val="400"/>
              </a:spcAft>
              <a:buFont typeface="Arial" panose="020B0604020202020204" pitchFamily="34" charset="0"/>
              <a:buChar char="•"/>
            </a:pPr>
            <a:r>
              <a:rPr lang="en-IN" dirty="0">
                <a:solidFill>
                  <a:srgbClr val="434343"/>
                </a:solidFill>
                <a:latin typeface="Arial" panose="020B0604020202020204" pitchFamily="34" charset="0"/>
              </a:rPr>
              <a:t>Viral Hashtags</a:t>
            </a:r>
            <a:endParaRPr lang="en-IN" b="1" dirty="0">
              <a:solidFill>
                <a:srgbClr val="434343"/>
              </a:solidFill>
              <a:latin typeface="Arial" panose="020B0604020202020204" pitchFamily="34" charset="0"/>
            </a:endParaRPr>
          </a:p>
        </p:txBody>
      </p:sp>
      <p:pic>
        <p:nvPicPr>
          <p:cNvPr id="11266" name="Picture 2">
            <a:extLst>
              <a:ext uri="{FF2B5EF4-FFF2-40B4-BE49-F238E27FC236}">
                <a16:creationId xmlns:a16="http://schemas.microsoft.com/office/drawing/2014/main" id="{DFACC0BD-1820-423B-9FC3-5381A9E866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842" y="630623"/>
            <a:ext cx="6850402" cy="3633787"/>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2AECA5F3-81F2-4617-9E3F-50FA60878D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27558" y="2543004"/>
            <a:ext cx="5943600" cy="4181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837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21C333D-88A1-4B70-9DBF-5A4A599DEE4B}"/>
              </a:ext>
            </a:extLst>
          </p:cNvPr>
          <p:cNvSpPr/>
          <p:nvPr/>
        </p:nvSpPr>
        <p:spPr>
          <a:xfrm>
            <a:off x="496140" y="589082"/>
            <a:ext cx="8644482" cy="523220"/>
          </a:xfrm>
          <a:prstGeom prst="rect">
            <a:avLst/>
          </a:prstGeom>
        </p:spPr>
        <p:txBody>
          <a:bodyPr wrap="none">
            <a:spAutoFit/>
          </a:bodyPr>
          <a:lstStyle/>
          <a:p>
            <a:pPr fontAlgn="base">
              <a:spcBef>
                <a:spcPts val="2000"/>
              </a:spcBef>
              <a:spcAft>
                <a:spcPts val="600"/>
              </a:spcAft>
            </a:pPr>
            <a:r>
              <a:rPr lang="en-US" sz="2800" dirty="0">
                <a:solidFill>
                  <a:srgbClr val="000000"/>
                </a:solidFill>
                <a:latin typeface="Playfair Display"/>
              </a:rPr>
              <a:t>3)  The sentimental analysis of the data is done in </a:t>
            </a:r>
            <a:r>
              <a:rPr lang="en-US" sz="2800" dirty="0" err="1">
                <a:solidFill>
                  <a:srgbClr val="000000"/>
                </a:solidFill>
                <a:latin typeface="Playfair Display"/>
              </a:rPr>
              <a:t>Pyspark</a:t>
            </a:r>
            <a:r>
              <a:rPr lang="en-US" dirty="0">
                <a:solidFill>
                  <a:srgbClr val="000000"/>
                </a:solidFill>
                <a:latin typeface="Playfair Display"/>
              </a:rPr>
              <a:t>.</a:t>
            </a:r>
            <a:endParaRPr lang="en-US" b="1" dirty="0">
              <a:solidFill>
                <a:srgbClr val="000000"/>
              </a:solidFill>
              <a:latin typeface="Playfair Display"/>
            </a:endParaRPr>
          </a:p>
        </p:txBody>
      </p:sp>
      <p:sp>
        <p:nvSpPr>
          <p:cNvPr id="7" name="Rectangle 6">
            <a:extLst>
              <a:ext uri="{FF2B5EF4-FFF2-40B4-BE49-F238E27FC236}">
                <a16:creationId xmlns:a16="http://schemas.microsoft.com/office/drawing/2014/main" id="{1B1E4DA4-3728-4581-A3D4-5C519EA29BB3}"/>
              </a:ext>
            </a:extLst>
          </p:cNvPr>
          <p:cNvSpPr/>
          <p:nvPr/>
        </p:nvSpPr>
        <p:spPr>
          <a:xfrm>
            <a:off x="616062" y="1112302"/>
            <a:ext cx="3187796" cy="369332"/>
          </a:xfrm>
          <a:prstGeom prst="rect">
            <a:avLst/>
          </a:prstGeom>
        </p:spPr>
        <p:txBody>
          <a:bodyPr wrap="none">
            <a:spAutoFit/>
          </a:bodyPr>
          <a:lstStyle/>
          <a:p>
            <a:pPr marL="457200" fontAlgn="base">
              <a:spcBef>
                <a:spcPts val="1600"/>
              </a:spcBef>
              <a:spcAft>
                <a:spcPts val="400"/>
              </a:spcAft>
              <a:buFont typeface="Arial" panose="020B0604020202020204" pitchFamily="34" charset="0"/>
              <a:buChar char="•"/>
            </a:pPr>
            <a:r>
              <a:rPr lang="en-IN" dirty="0">
                <a:solidFill>
                  <a:srgbClr val="434343"/>
                </a:solidFill>
                <a:latin typeface="Playfair Display"/>
              </a:rPr>
              <a:t>Libraries imported for NLP</a:t>
            </a:r>
            <a:endParaRPr lang="en-IN" b="1" dirty="0">
              <a:solidFill>
                <a:srgbClr val="434343"/>
              </a:solidFill>
              <a:latin typeface="Playfair Display"/>
            </a:endParaRPr>
          </a:p>
        </p:txBody>
      </p:sp>
      <p:pic>
        <p:nvPicPr>
          <p:cNvPr id="12290" name="Picture 2">
            <a:extLst>
              <a:ext uri="{FF2B5EF4-FFF2-40B4-BE49-F238E27FC236}">
                <a16:creationId xmlns:a16="http://schemas.microsoft.com/office/drawing/2014/main" id="{F38378A7-8714-4E88-8046-411053A79D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2057" y="1519079"/>
            <a:ext cx="8741567" cy="71445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B768DD7B-847E-4300-AF3A-6DB498D05F85}"/>
              </a:ext>
            </a:extLst>
          </p:cNvPr>
          <p:cNvSpPr/>
          <p:nvPr/>
        </p:nvSpPr>
        <p:spPr>
          <a:xfrm>
            <a:off x="616062" y="2317145"/>
            <a:ext cx="6096000" cy="646331"/>
          </a:xfrm>
          <a:prstGeom prst="rect">
            <a:avLst/>
          </a:prstGeom>
        </p:spPr>
        <p:txBody>
          <a:bodyPr>
            <a:spAutoFit/>
          </a:bodyPr>
          <a:lstStyle/>
          <a:p>
            <a:pPr marL="457200" fontAlgn="base">
              <a:spcBef>
                <a:spcPts val="1600"/>
              </a:spcBef>
              <a:spcAft>
                <a:spcPts val="400"/>
              </a:spcAft>
              <a:buFont typeface="Arial" panose="020B0604020202020204" pitchFamily="34" charset="0"/>
              <a:buChar char="•"/>
            </a:pPr>
            <a:r>
              <a:rPr lang="en-US" dirty="0">
                <a:solidFill>
                  <a:srgbClr val="434343"/>
                </a:solidFill>
                <a:latin typeface="Playfair Display"/>
              </a:rPr>
              <a:t>Checking the value of positivity, negativity or neutrality of the sentiments</a:t>
            </a:r>
            <a:endParaRPr lang="en-US" b="1" dirty="0">
              <a:solidFill>
                <a:srgbClr val="434343"/>
              </a:solidFill>
              <a:latin typeface="Playfair Display"/>
            </a:endParaRPr>
          </a:p>
        </p:txBody>
      </p:sp>
      <p:pic>
        <p:nvPicPr>
          <p:cNvPr id="12292" name="Picture 4">
            <a:extLst>
              <a:ext uri="{FF2B5EF4-FFF2-40B4-BE49-F238E27FC236}">
                <a16:creationId xmlns:a16="http://schemas.microsoft.com/office/drawing/2014/main" id="{005F31EA-E106-4A00-BD60-78477ED5C7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2057" y="3047087"/>
            <a:ext cx="6468153" cy="3296379"/>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8D77AB8D-673F-4990-A537-75C80C55F4CD}"/>
              </a:ext>
            </a:extLst>
          </p:cNvPr>
          <p:cNvSpPr/>
          <p:nvPr/>
        </p:nvSpPr>
        <p:spPr>
          <a:xfrm>
            <a:off x="7949784" y="4600257"/>
            <a:ext cx="6096000" cy="1477328"/>
          </a:xfrm>
          <a:prstGeom prst="rect">
            <a:avLst/>
          </a:prstGeom>
        </p:spPr>
        <p:txBody>
          <a:bodyPr>
            <a:spAutoFit/>
          </a:bodyPr>
          <a:lstStyle/>
          <a:p>
            <a:r>
              <a:rPr lang="en-IN" dirty="0">
                <a:solidFill>
                  <a:srgbClr val="000000"/>
                </a:solidFill>
                <a:latin typeface="Playfair Display"/>
              </a:rPr>
              <a:t>Where   0.0=neutral </a:t>
            </a:r>
            <a:endParaRPr lang="en-IN" b="0" dirty="0">
              <a:effectLst/>
            </a:endParaRPr>
          </a:p>
          <a:p>
            <a:r>
              <a:rPr lang="en-IN" dirty="0">
                <a:solidFill>
                  <a:srgbClr val="000000"/>
                </a:solidFill>
                <a:latin typeface="Playfair Display"/>
              </a:rPr>
              <a:t>  1.0=positive</a:t>
            </a:r>
            <a:endParaRPr lang="en-IN" b="0" dirty="0">
              <a:effectLst/>
            </a:endParaRPr>
          </a:p>
          <a:p>
            <a:r>
              <a:rPr lang="en-IN" dirty="0">
                <a:solidFill>
                  <a:srgbClr val="000000"/>
                </a:solidFill>
                <a:latin typeface="Playfair Display"/>
              </a:rPr>
              <a:t>  2.0=negative</a:t>
            </a:r>
            <a:endParaRPr lang="en-IN" b="0" dirty="0">
              <a:effectLst/>
            </a:endParaRPr>
          </a:p>
          <a:p>
            <a:br>
              <a:rPr lang="en-IN" dirty="0"/>
            </a:br>
            <a:endParaRPr lang="en-IN" dirty="0"/>
          </a:p>
        </p:txBody>
      </p:sp>
    </p:spTree>
    <p:extLst>
      <p:ext uri="{BB962C8B-B14F-4D97-AF65-F5344CB8AC3E}">
        <p14:creationId xmlns:p14="http://schemas.microsoft.com/office/powerpoint/2010/main" val="1963567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2865109-A277-48B1-B1C6-B54D71DB1552}"/>
              </a:ext>
            </a:extLst>
          </p:cNvPr>
          <p:cNvSpPr/>
          <p:nvPr/>
        </p:nvSpPr>
        <p:spPr>
          <a:xfrm>
            <a:off x="679245" y="426183"/>
            <a:ext cx="3327001" cy="400110"/>
          </a:xfrm>
          <a:prstGeom prst="rect">
            <a:avLst/>
          </a:prstGeom>
        </p:spPr>
        <p:txBody>
          <a:bodyPr wrap="none">
            <a:spAutoFit/>
          </a:bodyPr>
          <a:lstStyle/>
          <a:p>
            <a:r>
              <a:rPr lang="en-IN" sz="2000" dirty="0">
                <a:solidFill>
                  <a:srgbClr val="434343"/>
                </a:solidFill>
                <a:latin typeface="Playfair Display"/>
              </a:rPr>
              <a:t>Tweets Sentiment distribution</a:t>
            </a:r>
            <a:endParaRPr lang="en-IN" sz="2000" dirty="0"/>
          </a:p>
        </p:txBody>
      </p:sp>
      <p:pic>
        <p:nvPicPr>
          <p:cNvPr id="13314" name="Picture 2">
            <a:extLst>
              <a:ext uri="{FF2B5EF4-FFF2-40B4-BE49-F238E27FC236}">
                <a16:creationId xmlns:a16="http://schemas.microsoft.com/office/drawing/2014/main" id="{7D8667E9-80D5-4BC8-AF7F-B6E36E2470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245" y="932201"/>
            <a:ext cx="4657725" cy="33147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4284A356-1F8F-412C-93D0-C80EDBB4BE2D}"/>
              </a:ext>
            </a:extLst>
          </p:cNvPr>
          <p:cNvSpPr/>
          <p:nvPr/>
        </p:nvSpPr>
        <p:spPr>
          <a:xfrm>
            <a:off x="5515195" y="441572"/>
            <a:ext cx="4982454" cy="400110"/>
          </a:xfrm>
          <a:prstGeom prst="rect">
            <a:avLst/>
          </a:prstGeom>
        </p:spPr>
        <p:txBody>
          <a:bodyPr wrap="none">
            <a:spAutoFit/>
          </a:bodyPr>
          <a:lstStyle/>
          <a:p>
            <a:pPr marL="457200" fontAlgn="base">
              <a:spcBef>
                <a:spcPts val="1600"/>
              </a:spcBef>
              <a:spcAft>
                <a:spcPts val="400"/>
              </a:spcAft>
              <a:buFont typeface="Arial" panose="020B0604020202020204" pitchFamily="34" charset="0"/>
              <a:buChar char="•"/>
            </a:pPr>
            <a:r>
              <a:rPr lang="en-US" sz="2000" dirty="0">
                <a:solidFill>
                  <a:srgbClr val="434343"/>
                </a:solidFill>
                <a:latin typeface="Playfair Display"/>
              </a:rPr>
              <a:t>To determine the polarity of the tweets:-</a:t>
            </a:r>
            <a:endParaRPr lang="en-US" sz="2000" b="1" dirty="0">
              <a:solidFill>
                <a:srgbClr val="434343"/>
              </a:solidFill>
              <a:latin typeface="Playfair Display"/>
            </a:endParaRPr>
          </a:p>
        </p:txBody>
      </p:sp>
      <p:pic>
        <p:nvPicPr>
          <p:cNvPr id="13316" name="Picture 4">
            <a:extLst>
              <a:ext uri="{FF2B5EF4-FFF2-40B4-BE49-F238E27FC236}">
                <a16:creationId xmlns:a16="http://schemas.microsoft.com/office/drawing/2014/main" id="{9FA5086C-BFEE-431F-867C-B8C0900324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2488" y="932201"/>
            <a:ext cx="5943600" cy="600075"/>
          </a:xfrm>
          <a:prstGeom prst="rect">
            <a:avLst/>
          </a:prstGeom>
          <a:noFill/>
          <a:extLst>
            <a:ext uri="{909E8E84-426E-40DD-AFC4-6F175D3DCCD1}">
              <a14:hiddenFill xmlns:a14="http://schemas.microsoft.com/office/drawing/2010/main">
                <a:solidFill>
                  <a:srgbClr val="FFFFFF"/>
                </a:solidFill>
              </a14:hiddenFill>
            </a:ext>
          </a:extLst>
        </p:spPr>
      </p:pic>
      <p:pic>
        <p:nvPicPr>
          <p:cNvPr id="13318" name="Picture 6">
            <a:extLst>
              <a:ext uri="{FF2B5EF4-FFF2-40B4-BE49-F238E27FC236}">
                <a16:creationId xmlns:a16="http://schemas.microsoft.com/office/drawing/2014/main" id="{4C86631A-0D8B-4844-B074-D3E3A6699A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32488" y="1622795"/>
            <a:ext cx="5943600" cy="312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88265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id="{FF2271F0-1061-492D-A997-208CC51F24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062" y="285985"/>
            <a:ext cx="6984168" cy="453299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DC1456A-A9DB-4145-95FE-173EA9C42FDD}"/>
              </a:ext>
            </a:extLst>
          </p:cNvPr>
          <p:cNvSpPr/>
          <p:nvPr/>
        </p:nvSpPr>
        <p:spPr>
          <a:xfrm>
            <a:off x="5131633" y="4817689"/>
            <a:ext cx="6096000" cy="1754326"/>
          </a:xfrm>
          <a:prstGeom prst="rect">
            <a:avLst/>
          </a:prstGeom>
        </p:spPr>
        <p:txBody>
          <a:bodyPr>
            <a:spAutoFit/>
          </a:bodyPr>
          <a:lstStyle/>
          <a:p>
            <a:r>
              <a:rPr lang="en-US" dirty="0">
                <a:solidFill>
                  <a:srgbClr val="000000"/>
                </a:solidFill>
                <a:latin typeface="Playfair Display"/>
              </a:rPr>
              <a:t>This piece of code determines how much positive, negative or neutral the tweets are.</a:t>
            </a:r>
            <a:endParaRPr lang="en-US" b="0" dirty="0">
              <a:effectLst/>
            </a:endParaRPr>
          </a:p>
          <a:p>
            <a:r>
              <a:rPr lang="en-US" dirty="0">
                <a:solidFill>
                  <a:srgbClr val="000000"/>
                </a:solidFill>
                <a:latin typeface="Playfair Display"/>
              </a:rPr>
              <a:t>0.09375 polarity means it is slightly positive , more towards the neutral side.</a:t>
            </a:r>
            <a:endParaRPr lang="en-US" b="0" dirty="0">
              <a:effectLst/>
            </a:endParaRPr>
          </a:p>
          <a:p>
            <a:br>
              <a:rPr lang="en-US" dirty="0"/>
            </a:br>
            <a:endParaRPr lang="en-IN" dirty="0"/>
          </a:p>
        </p:txBody>
      </p:sp>
    </p:spTree>
    <p:extLst>
      <p:ext uri="{BB962C8B-B14F-4D97-AF65-F5344CB8AC3E}">
        <p14:creationId xmlns:p14="http://schemas.microsoft.com/office/powerpoint/2010/main" val="21693331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56F329-4E72-4EBC-8447-B2B5B506927D}"/>
              </a:ext>
            </a:extLst>
          </p:cNvPr>
          <p:cNvSpPr/>
          <p:nvPr/>
        </p:nvSpPr>
        <p:spPr>
          <a:xfrm>
            <a:off x="346396" y="396203"/>
            <a:ext cx="6789423" cy="461665"/>
          </a:xfrm>
          <a:prstGeom prst="rect">
            <a:avLst/>
          </a:prstGeom>
        </p:spPr>
        <p:txBody>
          <a:bodyPr wrap="none">
            <a:spAutoFit/>
          </a:bodyPr>
          <a:lstStyle/>
          <a:p>
            <a:pPr marL="457200" fontAlgn="base">
              <a:spcBef>
                <a:spcPts val="1600"/>
              </a:spcBef>
              <a:spcAft>
                <a:spcPts val="400"/>
              </a:spcAft>
              <a:buFont typeface="Arial" panose="020B0604020202020204" pitchFamily="34" charset="0"/>
              <a:buChar char="•"/>
            </a:pPr>
            <a:r>
              <a:rPr lang="en-US" sz="2400" dirty="0">
                <a:solidFill>
                  <a:srgbClr val="434343"/>
                </a:solidFill>
                <a:latin typeface="Playfair Display"/>
              </a:rPr>
              <a:t>Number of positive, negative and neutral tweets</a:t>
            </a:r>
            <a:endParaRPr lang="en-US" sz="2400" b="1" dirty="0">
              <a:solidFill>
                <a:srgbClr val="434343"/>
              </a:solidFill>
              <a:latin typeface="Playfair Display"/>
            </a:endParaRPr>
          </a:p>
        </p:txBody>
      </p:sp>
      <p:pic>
        <p:nvPicPr>
          <p:cNvPr id="15362" name="Picture 2">
            <a:extLst>
              <a:ext uri="{FF2B5EF4-FFF2-40B4-BE49-F238E27FC236}">
                <a16:creationId xmlns:a16="http://schemas.microsoft.com/office/drawing/2014/main" id="{4910B47A-B6AA-42BB-BE4B-EFF273C439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638" y="857868"/>
            <a:ext cx="5781675" cy="3390900"/>
          </a:xfrm>
          <a:prstGeom prst="rect">
            <a:avLst/>
          </a:prstGeom>
          <a:noFill/>
          <a:extLst>
            <a:ext uri="{909E8E84-426E-40DD-AFC4-6F175D3DCCD1}">
              <a14:hiddenFill xmlns:a14="http://schemas.microsoft.com/office/drawing/2010/main">
                <a:solidFill>
                  <a:srgbClr val="FFFFFF"/>
                </a:solidFill>
              </a14:hiddenFill>
            </a:ext>
          </a:extLst>
        </p:spPr>
      </p:pic>
      <p:pic>
        <p:nvPicPr>
          <p:cNvPr id="15364" name="Picture 4">
            <a:extLst>
              <a:ext uri="{FF2B5EF4-FFF2-40B4-BE49-F238E27FC236}">
                <a16:creationId xmlns:a16="http://schemas.microsoft.com/office/drawing/2014/main" id="{FBB02AD3-4FC5-456C-9170-60A37C8F2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4501" y="2972120"/>
            <a:ext cx="5029200" cy="3476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20531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00E83C4-BB9B-4B18-BC74-748383E5A839}"/>
              </a:ext>
            </a:extLst>
          </p:cNvPr>
          <p:cNvSpPr/>
          <p:nvPr/>
        </p:nvSpPr>
        <p:spPr>
          <a:xfrm>
            <a:off x="329018" y="261291"/>
            <a:ext cx="2527102" cy="461665"/>
          </a:xfrm>
          <a:prstGeom prst="rect">
            <a:avLst/>
          </a:prstGeom>
        </p:spPr>
        <p:txBody>
          <a:bodyPr wrap="none">
            <a:spAutoFit/>
          </a:bodyPr>
          <a:lstStyle/>
          <a:p>
            <a:pPr marL="457200" fontAlgn="base">
              <a:spcBef>
                <a:spcPts val="1600"/>
              </a:spcBef>
              <a:spcAft>
                <a:spcPts val="400"/>
              </a:spcAft>
              <a:buFont typeface="Arial" panose="020B0604020202020204" pitchFamily="34" charset="0"/>
              <a:buChar char="•"/>
            </a:pPr>
            <a:r>
              <a:rPr lang="en-IN" sz="2400" dirty="0">
                <a:solidFill>
                  <a:srgbClr val="434343"/>
                </a:solidFill>
                <a:latin typeface="Playfair Display"/>
              </a:rPr>
              <a:t>Word Clouds:-</a:t>
            </a:r>
            <a:endParaRPr lang="en-IN" sz="2400" b="1" dirty="0">
              <a:solidFill>
                <a:srgbClr val="434343"/>
              </a:solidFill>
              <a:latin typeface="Playfair Display"/>
            </a:endParaRPr>
          </a:p>
        </p:txBody>
      </p:sp>
      <p:pic>
        <p:nvPicPr>
          <p:cNvPr id="16386" name="Picture 2">
            <a:extLst>
              <a:ext uri="{FF2B5EF4-FFF2-40B4-BE49-F238E27FC236}">
                <a16:creationId xmlns:a16="http://schemas.microsoft.com/office/drawing/2014/main" id="{29885F99-16EB-4A44-8E54-94CBCB9E02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911" y="919718"/>
            <a:ext cx="3589631" cy="1951999"/>
          </a:xfrm>
          <a:prstGeom prst="rect">
            <a:avLst/>
          </a:prstGeom>
          <a:noFill/>
          <a:extLst>
            <a:ext uri="{909E8E84-426E-40DD-AFC4-6F175D3DCCD1}">
              <a14:hiddenFill xmlns:a14="http://schemas.microsoft.com/office/drawing/2010/main">
                <a:solidFill>
                  <a:srgbClr val="FFFFFF"/>
                </a:solidFill>
              </a14:hiddenFill>
            </a:ext>
          </a:extLst>
        </p:spPr>
      </p:pic>
      <p:pic>
        <p:nvPicPr>
          <p:cNvPr id="16388" name="Picture 4">
            <a:extLst>
              <a:ext uri="{FF2B5EF4-FFF2-40B4-BE49-F238E27FC236}">
                <a16:creationId xmlns:a16="http://schemas.microsoft.com/office/drawing/2014/main" id="{C6C612CE-357A-48AF-9406-5A1EEC40D1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5182" y="863973"/>
            <a:ext cx="3761635" cy="2007744"/>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a:extLst>
              <a:ext uri="{FF2B5EF4-FFF2-40B4-BE49-F238E27FC236}">
                <a16:creationId xmlns:a16="http://schemas.microsoft.com/office/drawing/2014/main" id="{FE7FD3B2-F287-4DF2-A572-E879E2EBBA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10422" y="919718"/>
            <a:ext cx="3759675" cy="200774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694DE6DD-B077-4C77-9807-0C69F9055C89}"/>
              </a:ext>
            </a:extLst>
          </p:cNvPr>
          <p:cNvSpPr/>
          <p:nvPr/>
        </p:nvSpPr>
        <p:spPr>
          <a:xfrm>
            <a:off x="979357" y="3682597"/>
            <a:ext cx="6096000" cy="1831271"/>
          </a:xfrm>
          <a:prstGeom prst="rect">
            <a:avLst/>
          </a:prstGeom>
        </p:spPr>
        <p:txBody>
          <a:bodyPr>
            <a:spAutoFit/>
          </a:bodyPr>
          <a:lstStyle/>
          <a:p>
            <a:pPr>
              <a:spcBef>
                <a:spcPts val="2000"/>
              </a:spcBef>
              <a:spcAft>
                <a:spcPts val="600"/>
              </a:spcAft>
            </a:pPr>
            <a:r>
              <a:rPr lang="en-US" sz="3600" b="0" i="0" u="none" strike="noStrike" dirty="0">
                <a:solidFill>
                  <a:srgbClr val="000000"/>
                </a:solidFill>
                <a:effectLst/>
                <a:latin typeface="Playfair Display"/>
              </a:rPr>
              <a:t>Conclusion</a:t>
            </a:r>
            <a:endParaRPr lang="en-US" b="1" dirty="0">
              <a:effectLst/>
            </a:endParaRPr>
          </a:p>
          <a:p>
            <a:r>
              <a:rPr lang="en-US" dirty="0">
                <a:solidFill>
                  <a:srgbClr val="000000"/>
                </a:solidFill>
                <a:latin typeface="Playfair Display"/>
              </a:rPr>
              <a:t> Most of the tweets in the early </a:t>
            </a:r>
            <a:r>
              <a:rPr lang="en-US" dirty="0" err="1">
                <a:solidFill>
                  <a:srgbClr val="000000"/>
                </a:solidFill>
                <a:latin typeface="Playfair Display"/>
              </a:rPr>
              <a:t>april</a:t>
            </a:r>
            <a:r>
              <a:rPr lang="en-US" dirty="0">
                <a:solidFill>
                  <a:srgbClr val="000000"/>
                </a:solidFill>
                <a:latin typeface="Playfair Display"/>
              </a:rPr>
              <a:t> </a:t>
            </a:r>
            <a:r>
              <a:rPr lang="en-US">
                <a:solidFill>
                  <a:srgbClr val="000000"/>
                </a:solidFill>
                <a:latin typeface="Playfair Display"/>
              </a:rPr>
              <a:t>are towards </a:t>
            </a:r>
            <a:r>
              <a:rPr lang="en-US" dirty="0">
                <a:solidFill>
                  <a:srgbClr val="000000"/>
                </a:solidFill>
                <a:latin typeface="Playfair Display"/>
              </a:rPr>
              <a:t>positive or neutral side during the early stages of the pandemic.</a:t>
            </a:r>
            <a:endParaRPr lang="en-US" b="0" dirty="0">
              <a:effectLst/>
            </a:endParaRPr>
          </a:p>
          <a:p>
            <a:br>
              <a:rPr lang="en-US" dirty="0"/>
            </a:br>
            <a:endParaRPr lang="en-IN" dirty="0"/>
          </a:p>
        </p:txBody>
      </p:sp>
    </p:spTree>
    <p:extLst>
      <p:ext uri="{BB962C8B-B14F-4D97-AF65-F5344CB8AC3E}">
        <p14:creationId xmlns:p14="http://schemas.microsoft.com/office/powerpoint/2010/main" val="3492707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FD75426-0FEB-42D3-A195-FB4335D13EB5}"/>
              </a:ext>
            </a:extLst>
          </p:cNvPr>
          <p:cNvSpPr txBox="1"/>
          <p:nvPr/>
        </p:nvSpPr>
        <p:spPr>
          <a:xfrm>
            <a:off x="179882" y="314793"/>
            <a:ext cx="11707318" cy="6370975"/>
          </a:xfrm>
          <a:prstGeom prst="rect">
            <a:avLst/>
          </a:prstGeom>
          <a:noFill/>
        </p:spPr>
        <p:txBody>
          <a:bodyPr wrap="square" rtlCol="0">
            <a:spAutoFit/>
          </a:bodyPr>
          <a:lstStyle/>
          <a:p>
            <a:r>
              <a:rPr lang="en-US" sz="2400" b="1" dirty="0"/>
              <a:t>INTRODUCTION</a:t>
            </a:r>
            <a:endParaRPr lang="en-US" sz="2400" b="1" dirty="0">
              <a:effectLst/>
            </a:endParaRPr>
          </a:p>
          <a:p>
            <a:r>
              <a:rPr lang="en-US" sz="2400" dirty="0"/>
              <a:t>In the view of the pandemic many have tweeted regarding the Covid-19 . It becomes essential to </a:t>
            </a:r>
            <a:r>
              <a:rPr lang="en-US" sz="2400" dirty="0" err="1"/>
              <a:t>analyse</a:t>
            </a:r>
            <a:r>
              <a:rPr lang="en-US" sz="2400" dirty="0"/>
              <a:t> the impact of the onset of the covid-19 pandemic. One best way is to assign a polarity to the tweet and determine which tweet is positive, negative and neutral.</a:t>
            </a:r>
          </a:p>
          <a:p>
            <a:endParaRPr lang="en-US" sz="2400" b="0" dirty="0">
              <a:effectLst/>
            </a:endParaRPr>
          </a:p>
          <a:p>
            <a:r>
              <a:rPr lang="en-US" sz="2400" b="1" dirty="0"/>
              <a:t>ABOUT OUR DATASET</a:t>
            </a:r>
            <a:endParaRPr lang="en-US" sz="2400" b="1" dirty="0">
              <a:effectLst/>
            </a:endParaRPr>
          </a:p>
          <a:p>
            <a:r>
              <a:rPr lang="en-US" sz="2400" dirty="0"/>
              <a:t>Our data set is </a:t>
            </a:r>
            <a:r>
              <a:rPr lang="en-US" sz="2400" u="sng" dirty="0">
                <a:hlinkClick r:id="rId2"/>
              </a:rPr>
              <a:t>Coronavirus (covid19) Tweets - early April</a:t>
            </a:r>
            <a:r>
              <a:rPr lang="en-US" sz="2400" dirty="0"/>
              <a:t> from </a:t>
            </a:r>
            <a:r>
              <a:rPr lang="en-US" sz="2400" dirty="0" err="1"/>
              <a:t>kaggle</a:t>
            </a:r>
            <a:r>
              <a:rPr lang="en-US" sz="2400" dirty="0"/>
              <a:t>. It consists of 18 files each containing 22 columns. It contains various columns like </a:t>
            </a:r>
            <a:r>
              <a:rPr lang="en-US" sz="2400" dirty="0" err="1"/>
              <a:t>friends_count</a:t>
            </a:r>
            <a:r>
              <a:rPr lang="en-US" sz="2400" dirty="0"/>
              <a:t>, </a:t>
            </a:r>
            <a:r>
              <a:rPr lang="en-US" sz="2400" dirty="0" err="1"/>
              <a:t>followers_count</a:t>
            </a:r>
            <a:r>
              <a:rPr lang="en-US" sz="2400" dirty="0"/>
              <a:t>, </a:t>
            </a:r>
            <a:r>
              <a:rPr lang="en-US" sz="2400" dirty="0" err="1"/>
              <a:t>country_code</a:t>
            </a:r>
            <a:r>
              <a:rPr lang="en-US" sz="2400" dirty="0"/>
              <a:t> </a:t>
            </a:r>
            <a:r>
              <a:rPr lang="en-US" sz="2400" dirty="0" err="1"/>
              <a:t>etc</a:t>
            </a:r>
            <a:r>
              <a:rPr lang="en-US" sz="2400" dirty="0"/>
              <a:t> and we can check the validity of the account through columns like verified etc.</a:t>
            </a:r>
          </a:p>
          <a:p>
            <a:endParaRPr lang="en-US" sz="2400" b="0" dirty="0">
              <a:effectLst/>
            </a:endParaRPr>
          </a:p>
          <a:p>
            <a:r>
              <a:rPr lang="en-US" sz="2400" b="1" dirty="0"/>
              <a:t>TOOLS USED:-</a:t>
            </a:r>
            <a:endParaRPr lang="en-US" sz="2400" b="1" dirty="0">
              <a:effectLst/>
            </a:endParaRPr>
          </a:p>
          <a:p>
            <a:r>
              <a:rPr lang="en-US" sz="2400" dirty="0"/>
              <a:t>We have used </a:t>
            </a:r>
            <a:r>
              <a:rPr lang="en-US" sz="2400" dirty="0" err="1"/>
              <a:t>Hdfs</a:t>
            </a:r>
            <a:r>
              <a:rPr lang="en-US" sz="2400" dirty="0"/>
              <a:t> as the underlying storage. Hive is used for basic query retrieval and </a:t>
            </a:r>
            <a:r>
              <a:rPr lang="en-US" sz="2400" dirty="0" err="1"/>
              <a:t>Pyspark</a:t>
            </a:r>
            <a:r>
              <a:rPr lang="en-US" sz="2400" dirty="0"/>
              <a:t> is used to </a:t>
            </a:r>
            <a:r>
              <a:rPr lang="en-US" sz="2400" dirty="0" err="1"/>
              <a:t>analyse</a:t>
            </a:r>
            <a:r>
              <a:rPr lang="en-US" sz="2400" dirty="0"/>
              <a:t> the data. The below procedure is carried out in a pseudo distributed mode locally on our system (Mac/Ubuntu).</a:t>
            </a:r>
            <a:endParaRPr lang="en-US" sz="2400" b="0" dirty="0">
              <a:effectLst/>
            </a:endParaRPr>
          </a:p>
          <a:p>
            <a:br>
              <a:rPr lang="en-US" sz="2400" dirty="0"/>
            </a:br>
            <a:endParaRPr lang="en-IN" sz="2400" dirty="0"/>
          </a:p>
        </p:txBody>
      </p:sp>
    </p:spTree>
    <p:extLst>
      <p:ext uri="{BB962C8B-B14F-4D97-AF65-F5344CB8AC3E}">
        <p14:creationId xmlns:p14="http://schemas.microsoft.com/office/powerpoint/2010/main" val="4810748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DC978E-D034-4F6D-9D84-A2128E7F9CA2}"/>
              </a:ext>
            </a:extLst>
          </p:cNvPr>
          <p:cNvSpPr txBox="1"/>
          <p:nvPr/>
        </p:nvSpPr>
        <p:spPr>
          <a:xfrm>
            <a:off x="310734" y="584616"/>
            <a:ext cx="11767278" cy="5262979"/>
          </a:xfrm>
          <a:prstGeom prst="rect">
            <a:avLst/>
          </a:prstGeom>
          <a:noFill/>
        </p:spPr>
        <p:txBody>
          <a:bodyPr wrap="square" rtlCol="0">
            <a:spAutoFit/>
          </a:bodyPr>
          <a:lstStyle/>
          <a:p>
            <a:r>
              <a:rPr lang="en-US" sz="2400" b="1" dirty="0"/>
              <a:t>APPROACH :-</a:t>
            </a:r>
            <a:endParaRPr lang="en-US" sz="2400" b="1" dirty="0">
              <a:effectLst/>
            </a:endParaRPr>
          </a:p>
          <a:p>
            <a:r>
              <a:rPr lang="en-US" sz="2400" dirty="0"/>
              <a:t>All the files are first stored in </a:t>
            </a:r>
            <a:r>
              <a:rPr lang="en-US" sz="2400" dirty="0" err="1"/>
              <a:t>hdfs</a:t>
            </a:r>
            <a:r>
              <a:rPr lang="en-US" sz="2400" dirty="0"/>
              <a:t> which is connected to our hive </a:t>
            </a:r>
            <a:r>
              <a:rPr lang="en-US" sz="2400" dirty="0" err="1"/>
              <a:t>metastore</a:t>
            </a:r>
            <a:r>
              <a:rPr lang="en-US" sz="2400" dirty="0"/>
              <a:t> and </a:t>
            </a:r>
            <a:r>
              <a:rPr lang="en-US" sz="2400" dirty="0" err="1"/>
              <a:t>pyspark</a:t>
            </a:r>
            <a:r>
              <a:rPr lang="en-US" sz="2400" dirty="0"/>
              <a:t> through yarn.</a:t>
            </a:r>
          </a:p>
          <a:p>
            <a:endParaRPr lang="en-US" sz="2400" b="0" dirty="0">
              <a:effectLst/>
            </a:endParaRPr>
          </a:p>
          <a:p>
            <a:pPr fontAlgn="base"/>
            <a:r>
              <a:rPr lang="en-US" sz="2400" dirty="0"/>
              <a:t>1) First we cleaned our data in </a:t>
            </a:r>
            <a:r>
              <a:rPr lang="en-US" sz="2400" dirty="0" err="1"/>
              <a:t>pyspark</a:t>
            </a:r>
            <a:r>
              <a:rPr lang="en-US" sz="2400" dirty="0"/>
              <a:t> and retained the columns necessary for further analysis.</a:t>
            </a:r>
            <a:endParaRPr lang="en-US" sz="2400" b="1" dirty="0"/>
          </a:p>
          <a:p>
            <a:pPr fontAlgn="base"/>
            <a:r>
              <a:rPr lang="en-US" sz="2400" dirty="0"/>
              <a:t>Initial Set-up in </a:t>
            </a:r>
            <a:r>
              <a:rPr lang="en-US" sz="2400" dirty="0" err="1"/>
              <a:t>pyspark</a:t>
            </a:r>
            <a:r>
              <a:rPr lang="en-US" sz="2400" dirty="0"/>
              <a:t> shell:-</a:t>
            </a:r>
          </a:p>
          <a:p>
            <a:pPr fontAlgn="base"/>
            <a:endParaRPr lang="en-US" sz="2400" dirty="0"/>
          </a:p>
          <a:p>
            <a:pPr fontAlgn="base"/>
            <a:endParaRPr lang="en-US" sz="2400" dirty="0"/>
          </a:p>
          <a:p>
            <a:pPr fontAlgn="base"/>
            <a:endParaRPr lang="en-US" sz="2400" b="1" dirty="0"/>
          </a:p>
          <a:p>
            <a:pPr fontAlgn="base"/>
            <a:endParaRPr lang="en-US" sz="2400" b="1" dirty="0"/>
          </a:p>
          <a:p>
            <a:endParaRPr lang="en-US" sz="2400" b="0" dirty="0">
              <a:effectLst/>
            </a:endParaRPr>
          </a:p>
          <a:p>
            <a:br>
              <a:rPr lang="en-US" sz="2400" dirty="0"/>
            </a:br>
            <a:endParaRPr lang="en-IN" sz="2400" dirty="0"/>
          </a:p>
        </p:txBody>
      </p:sp>
      <p:pic>
        <p:nvPicPr>
          <p:cNvPr id="1026" name="Picture 2">
            <a:extLst>
              <a:ext uri="{FF2B5EF4-FFF2-40B4-BE49-F238E27FC236}">
                <a16:creationId xmlns:a16="http://schemas.microsoft.com/office/drawing/2014/main" id="{34217F0F-6953-4607-90DC-980A190875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734" y="3463300"/>
            <a:ext cx="6569998" cy="13678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0FFDC5A-7835-4724-8B4C-B03A72BA65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0438" y="2885320"/>
            <a:ext cx="3019425"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5312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FC6A9A5-5AA5-451B-A8F7-22CB7E9CDE08}"/>
              </a:ext>
            </a:extLst>
          </p:cNvPr>
          <p:cNvSpPr txBox="1"/>
          <p:nvPr/>
        </p:nvSpPr>
        <p:spPr>
          <a:xfrm>
            <a:off x="449705" y="389744"/>
            <a:ext cx="11407515" cy="1200329"/>
          </a:xfrm>
          <a:prstGeom prst="rect">
            <a:avLst/>
          </a:prstGeom>
          <a:noFill/>
        </p:spPr>
        <p:txBody>
          <a:bodyPr wrap="square" rtlCol="0">
            <a:spAutoFit/>
          </a:bodyPr>
          <a:lstStyle/>
          <a:p>
            <a:pPr fontAlgn="base"/>
            <a:r>
              <a:rPr lang="en-IN" sz="2400" dirty="0"/>
              <a:t>Dropping unnecessary columns :-</a:t>
            </a:r>
          </a:p>
          <a:p>
            <a:pPr fontAlgn="base"/>
            <a:endParaRPr lang="en-IN" sz="2400" b="1" dirty="0"/>
          </a:p>
          <a:p>
            <a:pPr fontAlgn="base"/>
            <a:endParaRPr lang="en-IN" sz="2400" b="1" dirty="0"/>
          </a:p>
        </p:txBody>
      </p:sp>
      <p:pic>
        <p:nvPicPr>
          <p:cNvPr id="2050" name="Picture 2">
            <a:extLst>
              <a:ext uri="{FF2B5EF4-FFF2-40B4-BE49-F238E27FC236}">
                <a16:creationId xmlns:a16="http://schemas.microsoft.com/office/drawing/2014/main" id="{71D6FFD3-613A-4811-BCE8-9F57FB9B6C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120" y="1355773"/>
            <a:ext cx="9134219" cy="60016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5667BBD2-C06B-4696-8245-E83DC00F29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370" y="2190237"/>
            <a:ext cx="9035721" cy="30119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3132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F47CE2-93E7-4D99-901F-B14DF7CAF5CA}"/>
              </a:ext>
            </a:extLst>
          </p:cNvPr>
          <p:cNvSpPr/>
          <p:nvPr/>
        </p:nvSpPr>
        <p:spPr>
          <a:xfrm>
            <a:off x="1054309" y="722399"/>
            <a:ext cx="9783580" cy="1087477"/>
          </a:xfrm>
          <a:prstGeom prst="rect">
            <a:avLst/>
          </a:prstGeom>
        </p:spPr>
        <p:txBody>
          <a:bodyPr wrap="square">
            <a:spAutoFit/>
          </a:bodyPr>
          <a:lstStyle/>
          <a:p>
            <a:pPr marL="457200" fontAlgn="base">
              <a:spcBef>
                <a:spcPts val="1600"/>
              </a:spcBef>
              <a:spcAft>
                <a:spcPts val="400"/>
              </a:spcAft>
              <a:buFont typeface="Arial" panose="020B0604020202020204" pitchFamily="34" charset="0"/>
              <a:buChar char="•"/>
            </a:pPr>
            <a:r>
              <a:rPr lang="en-US" sz="2400" dirty="0">
                <a:solidFill>
                  <a:srgbClr val="434343"/>
                </a:solidFill>
                <a:latin typeface="Playfair Display"/>
              </a:rPr>
              <a:t>Removing Nan values and splitting </a:t>
            </a:r>
            <a:r>
              <a:rPr lang="en-US" sz="2400" dirty="0" err="1">
                <a:solidFill>
                  <a:srgbClr val="434343"/>
                </a:solidFill>
                <a:latin typeface="Playfair Display"/>
              </a:rPr>
              <a:t>created_at</a:t>
            </a:r>
            <a:r>
              <a:rPr lang="en-US" sz="2400" dirty="0">
                <a:solidFill>
                  <a:srgbClr val="434343"/>
                </a:solidFill>
                <a:latin typeface="Playfair Display"/>
              </a:rPr>
              <a:t> into valid time:-</a:t>
            </a:r>
          </a:p>
          <a:p>
            <a:pPr marL="457200" fontAlgn="base">
              <a:spcBef>
                <a:spcPts val="1600"/>
              </a:spcBef>
              <a:spcAft>
                <a:spcPts val="400"/>
              </a:spcAft>
            </a:pPr>
            <a:endParaRPr lang="en-US" sz="2400" b="1" dirty="0">
              <a:solidFill>
                <a:srgbClr val="434343"/>
              </a:solidFill>
              <a:latin typeface="Playfair Display"/>
            </a:endParaRPr>
          </a:p>
        </p:txBody>
      </p:sp>
      <p:pic>
        <p:nvPicPr>
          <p:cNvPr id="3074" name="Picture 2">
            <a:extLst>
              <a:ext uri="{FF2B5EF4-FFF2-40B4-BE49-F238E27FC236}">
                <a16:creationId xmlns:a16="http://schemas.microsoft.com/office/drawing/2014/main" id="{49F4DBD0-7C1C-41F6-B9EB-5AF644F470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1091" y="1266137"/>
            <a:ext cx="6916720" cy="185181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B4225BC4-82A4-40C6-8C2C-9FC0C01957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1090" y="3196307"/>
            <a:ext cx="7083165" cy="2751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0418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05A2B5-03A9-44A4-B555-5C37869B5479}"/>
              </a:ext>
            </a:extLst>
          </p:cNvPr>
          <p:cNvSpPr txBox="1"/>
          <p:nvPr/>
        </p:nvSpPr>
        <p:spPr>
          <a:xfrm>
            <a:off x="284813" y="479684"/>
            <a:ext cx="11722308" cy="830997"/>
          </a:xfrm>
          <a:prstGeom prst="rect">
            <a:avLst/>
          </a:prstGeom>
          <a:noFill/>
        </p:spPr>
        <p:txBody>
          <a:bodyPr wrap="square" rtlCol="0">
            <a:spAutoFit/>
          </a:bodyPr>
          <a:lstStyle/>
          <a:p>
            <a:pPr marL="342900" indent="-342900" fontAlgn="base">
              <a:buFont typeface="Arial" panose="020B0604020202020204" pitchFamily="34" charset="0"/>
              <a:buChar char="•"/>
            </a:pPr>
            <a:r>
              <a:rPr lang="en-US" sz="2400" dirty="0"/>
              <a:t>Removing special characters from the tweets:-</a:t>
            </a:r>
          </a:p>
          <a:p>
            <a:pPr fontAlgn="base"/>
            <a:endParaRPr lang="en-US" sz="2400" b="1" dirty="0"/>
          </a:p>
        </p:txBody>
      </p:sp>
      <p:pic>
        <p:nvPicPr>
          <p:cNvPr id="4098" name="Picture 2">
            <a:extLst>
              <a:ext uri="{FF2B5EF4-FFF2-40B4-BE49-F238E27FC236}">
                <a16:creationId xmlns:a16="http://schemas.microsoft.com/office/drawing/2014/main" id="{F2F6A0C7-FC43-4AFE-861C-F5C2229F7C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842" y="1001140"/>
            <a:ext cx="8493177" cy="23546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2032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4F87E9E-0189-46A0-A448-927F74BFB53C}"/>
              </a:ext>
            </a:extLst>
          </p:cNvPr>
          <p:cNvSpPr txBox="1"/>
          <p:nvPr/>
        </p:nvSpPr>
        <p:spPr>
          <a:xfrm>
            <a:off x="239843" y="344773"/>
            <a:ext cx="11662347" cy="3939540"/>
          </a:xfrm>
          <a:prstGeom prst="rect">
            <a:avLst/>
          </a:prstGeom>
          <a:noFill/>
        </p:spPr>
        <p:txBody>
          <a:bodyPr wrap="square" rtlCol="0">
            <a:spAutoFit/>
          </a:bodyPr>
          <a:lstStyle/>
          <a:p>
            <a:pPr fontAlgn="base"/>
            <a:r>
              <a:rPr lang="en-US" sz="2800" dirty="0"/>
              <a:t>Initial insights from the data is obtained through basic querying in hive and </a:t>
            </a:r>
            <a:r>
              <a:rPr lang="en-US" sz="2800" dirty="0" err="1"/>
              <a:t>pyspark</a:t>
            </a:r>
            <a:r>
              <a:rPr lang="en-US" sz="2800" dirty="0"/>
              <a:t>.</a:t>
            </a:r>
            <a:endParaRPr lang="en-US" sz="2800" b="1" dirty="0"/>
          </a:p>
          <a:p>
            <a:r>
              <a:rPr lang="en-US" dirty="0"/>
              <a:t>select </a:t>
            </a:r>
            <a:r>
              <a:rPr lang="en-US" dirty="0" err="1"/>
              <a:t>retweet_count</a:t>
            </a:r>
            <a:r>
              <a:rPr lang="en-US" dirty="0"/>
              <a:t> from one where (</a:t>
            </a:r>
            <a:r>
              <a:rPr lang="en-US" dirty="0" err="1"/>
              <a:t>lang</a:t>
            </a:r>
            <a:r>
              <a:rPr lang="en-US" dirty="0"/>
              <a:t>=’</a:t>
            </a:r>
            <a:r>
              <a:rPr lang="en-US" dirty="0" err="1"/>
              <a:t>en</a:t>
            </a:r>
            <a:r>
              <a:rPr lang="en-US" dirty="0"/>
              <a:t>’ and verified=’TRUE’);</a:t>
            </a:r>
            <a:endParaRPr lang="en-US" sz="2800" b="0" dirty="0">
              <a:effectLst/>
            </a:endParaRPr>
          </a:p>
          <a:p>
            <a:r>
              <a:rPr lang="en-US" dirty="0"/>
              <a:t>This query shows the number of retweets that all the verified accounts that tweeted in </a:t>
            </a:r>
            <a:r>
              <a:rPr lang="en-US" dirty="0" err="1"/>
              <a:t>english</a:t>
            </a:r>
            <a:r>
              <a:rPr lang="en-US" dirty="0"/>
              <a:t> got. </a:t>
            </a:r>
            <a:endParaRPr lang="en-US" sz="2800" b="0" dirty="0">
              <a:effectLst/>
            </a:endParaRPr>
          </a:p>
          <a:p>
            <a:r>
              <a:rPr lang="en-US" dirty="0"/>
              <a:t>This query was used to check how popular the tweets about coronavirus by famous people were.</a:t>
            </a:r>
          </a:p>
          <a:p>
            <a:endParaRPr lang="en-US" sz="2800" b="0" dirty="0">
              <a:effectLst/>
            </a:endParaRPr>
          </a:p>
          <a:p>
            <a:endParaRPr lang="en-US" sz="2800" b="0" dirty="0">
              <a:effectLst/>
            </a:endParaRPr>
          </a:p>
          <a:p>
            <a:br>
              <a:rPr lang="en-US" sz="2800" dirty="0"/>
            </a:br>
            <a:br>
              <a:rPr lang="en-US" sz="2800" b="0" dirty="0">
                <a:effectLst/>
              </a:rPr>
            </a:br>
            <a:endParaRPr lang="en-IN" sz="2800" dirty="0"/>
          </a:p>
        </p:txBody>
      </p:sp>
      <p:pic>
        <p:nvPicPr>
          <p:cNvPr id="5122" name="Picture 2">
            <a:extLst>
              <a:ext uri="{FF2B5EF4-FFF2-40B4-BE49-F238E27FC236}">
                <a16:creationId xmlns:a16="http://schemas.microsoft.com/office/drawing/2014/main" id="{9676EA8A-4EA5-4A8F-BD00-C76B8EEEB9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10" y="2064988"/>
            <a:ext cx="5943600" cy="221932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10AD5181-1A67-4D54-BEAA-1A04B11CA6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1180" y="3722402"/>
            <a:ext cx="5943600"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8562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F6716E-9960-4CDA-A3CF-53861B7CF4BC}"/>
              </a:ext>
            </a:extLst>
          </p:cNvPr>
          <p:cNvSpPr txBox="1"/>
          <p:nvPr/>
        </p:nvSpPr>
        <p:spPr>
          <a:xfrm>
            <a:off x="224852" y="344774"/>
            <a:ext cx="11617378" cy="1877437"/>
          </a:xfrm>
          <a:prstGeom prst="rect">
            <a:avLst/>
          </a:prstGeom>
          <a:noFill/>
        </p:spPr>
        <p:txBody>
          <a:bodyPr wrap="square" rtlCol="0">
            <a:spAutoFit/>
          </a:bodyPr>
          <a:lstStyle/>
          <a:p>
            <a:r>
              <a:rPr lang="en-US" dirty="0"/>
              <a:t>               </a:t>
            </a:r>
            <a:r>
              <a:rPr lang="en-US" sz="2000" dirty="0"/>
              <a:t>select sum(</a:t>
            </a:r>
            <a:r>
              <a:rPr lang="en-US" sz="2000" dirty="0" err="1"/>
              <a:t>retweer_count</a:t>
            </a:r>
            <a:r>
              <a:rPr lang="en-US" sz="2000" dirty="0"/>
              <a:t>) from one where(verified=’TRUE’)</a:t>
            </a:r>
            <a:endParaRPr lang="en-US" sz="2000" b="0" dirty="0">
              <a:effectLst/>
            </a:endParaRPr>
          </a:p>
          <a:p>
            <a:r>
              <a:rPr lang="en-US" sz="2000" dirty="0"/>
              <a:t>              This query finds the sum of the number of retweets of all tweets about coronavirus </a:t>
            </a:r>
            <a:endParaRPr lang="en-US" sz="2000" b="0" dirty="0">
              <a:effectLst/>
            </a:endParaRPr>
          </a:p>
          <a:p>
            <a:r>
              <a:rPr lang="en-US" sz="2000" dirty="0"/>
              <a:t>              By verified accounts.</a:t>
            </a:r>
            <a:endParaRPr lang="en-US" sz="2000" b="0" dirty="0">
              <a:effectLst/>
            </a:endParaRPr>
          </a:p>
          <a:p>
            <a:r>
              <a:rPr lang="en-US" sz="2000" dirty="0"/>
              <a:t>              This shows the importance of the topic and the engagement of the verified accounts. </a:t>
            </a:r>
            <a:endParaRPr lang="en-US" sz="2000" b="0" dirty="0">
              <a:effectLst/>
            </a:endParaRPr>
          </a:p>
          <a:p>
            <a:br>
              <a:rPr lang="en-US" dirty="0"/>
            </a:br>
            <a:endParaRPr lang="en-IN" dirty="0"/>
          </a:p>
        </p:txBody>
      </p:sp>
      <p:pic>
        <p:nvPicPr>
          <p:cNvPr id="6146" name="Picture 2">
            <a:extLst>
              <a:ext uri="{FF2B5EF4-FFF2-40B4-BE49-F238E27FC236}">
                <a16:creationId xmlns:a16="http://schemas.microsoft.com/office/drawing/2014/main" id="{E3E421DA-CADC-4CA4-9359-491489765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725" y="1713174"/>
            <a:ext cx="6544455" cy="2821247"/>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8E26D74D-77BF-4E7F-8D92-94EEA86110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725" y="4635789"/>
            <a:ext cx="7918512" cy="16750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7854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86A6437-FB59-47F4-A0B4-310019467397}"/>
              </a:ext>
            </a:extLst>
          </p:cNvPr>
          <p:cNvSpPr txBox="1"/>
          <p:nvPr/>
        </p:nvSpPr>
        <p:spPr>
          <a:xfrm>
            <a:off x="314793" y="374754"/>
            <a:ext cx="11572407" cy="1938992"/>
          </a:xfrm>
          <a:prstGeom prst="rect">
            <a:avLst/>
          </a:prstGeom>
          <a:noFill/>
        </p:spPr>
        <p:txBody>
          <a:bodyPr wrap="square" rtlCol="0">
            <a:spAutoFit/>
          </a:bodyPr>
          <a:lstStyle/>
          <a:p>
            <a:r>
              <a:rPr lang="en-US" sz="2400" dirty="0"/>
              <a:t>select sum(</a:t>
            </a:r>
            <a:r>
              <a:rPr lang="en-US" sz="2400" dirty="0" err="1"/>
              <a:t>retweet_count</a:t>
            </a:r>
            <a:r>
              <a:rPr lang="en-US" sz="2400" dirty="0"/>
              <a:t>) from one where(</a:t>
            </a:r>
            <a:r>
              <a:rPr lang="en-US" sz="2400" dirty="0" err="1"/>
              <a:t>lang</a:t>
            </a:r>
            <a:r>
              <a:rPr lang="en-US" sz="2400" dirty="0"/>
              <a:t>=’</a:t>
            </a:r>
            <a:r>
              <a:rPr lang="en-US" sz="2400" dirty="0" err="1"/>
              <a:t>en</a:t>
            </a:r>
            <a:r>
              <a:rPr lang="en-US" sz="2400" dirty="0"/>
              <a:t>’)</a:t>
            </a:r>
            <a:endParaRPr lang="en-US" sz="2400" b="0" dirty="0">
              <a:effectLst/>
            </a:endParaRPr>
          </a:p>
          <a:p>
            <a:r>
              <a:rPr lang="en-US" sz="2400" dirty="0"/>
              <a:t>This query gives the number of retweet counts of all tweets on the coronavirus topic tweeted in English.</a:t>
            </a:r>
            <a:endParaRPr lang="en-US" sz="2400" b="0" dirty="0">
              <a:effectLst/>
            </a:endParaRPr>
          </a:p>
          <a:p>
            <a:br>
              <a:rPr lang="en-US" sz="2400" dirty="0"/>
            </a:br>
            <a:endParaRPr lang="en-IN" sz="2400" dirty="0"/>
          </a:p>
        </p:txBody>
      </p:sp>
      <p:pic>
        <p:nvPicPr>
          <p:cNvPr id="7170" name="Picture 2">
            <a:extLst>
              <a:ext uri="{FF2B5EF4-FFF2-40B4-BE49-F238E27FC236}">
                <a16:creationId xmlns:a16="http://schemas.microsoft.com/office/drawing/2014/main" id="{6E6A01BF-C1A1-441B-8A4F-06825E5AA1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792" y="1590597"/>
            <a:ext cx="6969821" cy="3116314"/>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22952291-5758-4D61-8E69-97A49BE2A1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1410" y="3817231"/>
            <a:ext cx="6274282" cy="2302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70166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747</Words>
  <Application>Microsoft Office PowerPoint</Application>
  <PresentationFormat>Widescreen</PresentationFormat>
  <Paragraphs>82</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Playfair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Sana Rahman</dc:creator>
  <cp:lastModifiedBy>Sana Rahman</cp:lastModifiedBy>
  <cp:revision>10</cp:revision>
  <dcterms:created xsi:type="dcterms:W3CDTF">2020-12-07T14:54:24Z</dcterms:created>
  <dcterms:modified xsi:type="dcterms:W3CDTF">2020-12-08T13:12:21Z</dcterms:modified>
</cp:coreProperties>
</file>

<file path=docProps/thumbnail.jpeg>
</file>